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  <a:srgbClr val="FF3399"/>
    <a:srgbClr val="E85703"/>
    <a:srgbClr val="DFDFFF"/>
    <a:srgbClr val="CCEDFF"/>
    <a:srgbClr val="FFE7E8"/>
    <a:srgbClr val="FFFFCC"/>
    <a:srgbClr val="F5D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/>
    <p:restoredTop sz="94558"/>
  </p:normalViewPr>
  <p:slideViewPr>
    <p:cSldViewPr>
      <p:cViewPr varScale="1">
        <p:scale>
          <a:sx n="116" d="100"/>
          <a:sy n="116" d="100"/>
        </p:scale>
        <p:origin x="19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howGuides="1">
      <p:cViewPr varScale="1">
        <p:scale>
          <a:sx n="125" d="100"/>
          <a:sy n="125" d="100"/>
        </p:scale>
        <p:origin x="4552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273A0F-3B13-D841-A707-03B4216EA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A439-2D68-154D-B9B4-0E0203E229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42F29-83C6-0443-AA30-FBDFE7C021E6}" type="datetimeFigureOut">
              <a:rPr lang="cy-GB" smtClean="0"/>
              <a:t>24/09/20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31725-2096-6A46-9ED8-F573F702F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FD3B-98B1-4D4C-A1FF-670C78041F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E6625-9A6A-BA41-B539-684CA802E7C3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0502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28E9A-947C-4D8E-9B83-D6CC267356BF}" type="datetimeFigureOut">
              <a:rPr lang="cy-GB" noProof="0" smtClean="0"/>
              <a:t>24/09/20</a:t>
            </a:fld>
            <a:endParaRPr lang="cy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y-GB" noProof="0"/>
              <a:t>Click to edit Master text styles</a:t>
            </a:r>
          </a:p>
          <a:p>
            <a:pPr lvl="1"/>
            <a:r>
              <a:rPr lang="cy-GB" noProof="0"/>
              <a:t>Second level</a:t>
            </a:r>
          </a:p>
          <a:p>
            <a:pPr lvl="2"/>
            <a:r>
              <a:rPr lang="cy-GB" noProof="0"/>
              <a:t>Third level</a:t>
            </a:r>
          </a:p>
          <a:p>
            <a:pPr lvl="3"/>
            <a:r>
              <a:rPr lang="cy-GB" noProof="0"/>
              <a:t>Fourth level</a:t>
            </a:r>
          </a:p>
          <a:p>
            <a:pPr lvl="4"/>
            <a:r>
              <a:rPr lang="cy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6DF4-31BE-4F35-8181-1A38D60EE214}" type="slidenum">
              <a:rPr lang="cy-GB" noProof="0" smtClean="0"/>
              <a:t>‹#›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259230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F6DF4-31BE-4F35-8181-1A38D60EE214}" type="slidenum">
              <a:rPr lang="cy-GB" noProof="0" smtClean="0"/>
              <a:t>2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304383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F6DF4-31BE-4F35-8181-1A38D60EE214}" type="slidenum">
              <a:rPr lang="cy-GB" noProof="0" smtClean="0"/>
              <a:t>6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1455006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F6DF4-31BE-4F35-8181-1A38D60EE214}" type="slidenum">
              <a:rPr lang="cy-GB" noProof="0" smtClean="0"/>
              <a:t>8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450686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F6DF4-31BE-4F35-8181-1A38D60EE214}" type="slidenum">
              <a:rPr lang="cy-GB" noProof="0" smtClean="0"/>
              <a:t>13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4080926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F6DF4-31BE-4F35-8181-1A38D60EE214}" type="slidenum">
              <a:rPr lang="cy-GB" noProof="0" smtClean="0"/>
              <a:t>14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272473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373216"/>
            <a:ext cx="8640960" cy="108012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y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E98AA-961E-7B44-97C4-201C4FF0C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223" y="223649"/>
            <a:ext cx="6797555" cy="5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24847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600"/>
              </a:spcBef>
              <a:buNone/>
              <a:defRPr sz="2400"/>
            </a:lvl1pPr>
            <a:lvl2pPr marL="273050" indent="-26670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3A95-1E5E-1B42-844C-CEDB2482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288925" indent="-288925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28800"/>
            <a:ext cx="378042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360363" indent="-354013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227013" indent="-227013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5"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179388" indent="-173038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  <a:endParaRPr lang="cy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y-GB" noProof="0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0267-B0A9-5044-B02D-E3768DC2CE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5" r:id="rId5"/>
    <p:sldLayoutId id="2147483667" r:id="rId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8580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3CB8-E138-3548-A251-1CEA7D2CF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5373216"/>
            <a:ext cx="8784976" cy="1080120"/>
          </a:xfrm>
        </p:spPr>
        <p:txBody>
          <a:bodyPr>
            <a:noAutofit/>
          </a:bodyPr>
          <a:lstStyle/>
          <a:p>
            <a:r>
              <a:rPr lang="cy-GB" sz="3800" noProof="0" dirty="0"/>
              <a:t>Cam 2: O ble Mae ein Cynhwysion yn Dod? </a:t>
            </a:r>
          </a:p>
        </p:txBody>
      </p:sp>
    </p:spTree>
    <p:extLst>
      <p:ext uri="{BB962C8B-B14F-4D97-AF65-F5344CB8AC3E}">
        <p14:creationId xmlns:p14="http://schemas.microsoft.com/office/powerpoint/2010/main" val="183805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4F1D9-C25D-7B41-910A-38334FCA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O ble mae gellyg yn dod?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7F2E6-209B-6A4F-8AB8-5E9293836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648072"/>
          </a:xfrm>
        </p:spPr>
        <p:txBody>
          <a:bodyPr/>
          <a:lstStyle/>
          <a:p>
            <a:r>
              <a:rPr lang="cy-GB" noProof="0" dirty="0"/>
              <a:t>Mae gellyg yn tyfu ar goed gellyg.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86135-A1CD-C14F-9000-EA8CEB5B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517E603-BE55-9144-B5CE-1B84BA20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832" y="2564904"/>
            <a:ext cx="2234335" cy="3351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1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6405-C39E-A34A-A039-65CC6B6A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O ble mae mefus yn dod?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4B41E-11BE-434C-AE7F-7588CA862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576064"/>
          </a:xfrm>
        </p:spPr>
        <p:txBody>
          <a:bodyPr/>
          <a:lstStyle/>
          <a:p>
            <a:r>
              <a:rPr lang="cy-GB" noProof="0" dirty="0"/>
              <a:t>Mae mefus yn tyfu ar blanhigion mefus.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55F38-B2F3-1147-8F97-EA9C08CBF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47E9E8-942D-3349-98ED-657CB7EB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705" y="2418510"/>
            <a:ext cx="3924598" cy="32528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2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DCBFD-B143-7548-BB66-1D161B4B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O ble mae grawnwin yn dod?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B812B-2514-5847-AC1A-4A467DC3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504056"/>
          </a:xfrm>
        </p:spPr>
        <p:txBody>
          <a:bodyPr/>
          <a:lstStyle/>
          <a:p>
            <a:r>
              <a:rPr lang="cy-GB" noProof="0" dirty="0"/>
              <a:t>Mae grawnwin yn tyfu ar winwydd grawnwin.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B3235-8A73-1541-8C90-41E22048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64B0FC-A0C0-BB44-86C1-F124F1D37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3313" y="2564904"/>
            <a:ext cx="4084911" cy="31635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29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46A2-68A5-8A47-8C1C-4555CFE6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O ble mae mafon yn dod?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4FF14-88F8-9A4F-A1ED-39527EF50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576064"/>
          </a:xfrm>
        </p:spPr>
        <p:txBody>
          <a:bodyPr/>
          <a:lstStyle/>
          <a:p>
            <a:r>
              <a:rPr lang="cy-GB" noProof="0" dirty="0"/>
              <a:t>Mae mafon yn tyfu ar lwyni mafon.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ECE3E-2C15-1548-9917-4AC5E9266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262B8AC-9806-8E47-A098-E3002C9B8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008" y="2636912"/>
            <a:ext cx="4446240" cy="32190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3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C0193-4F84-C94D-A220-ED7E038F1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3400" dirty="0"/>
              <a:t>Gadewch i ni archwilio rhai hadau!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6BDD4-03D1-264C-878C-4D3BB365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CBC291-3E48-9C4B-8D62-673D3283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292588" cy="35283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21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A01F-454F-554A-A6AA-DF92240CE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3200" noProof="0" dirty="0"/>
              <a:t>O ble mae ein cynhwysion yn dod?</a:t>
            </a:r>
            <a:endParaRPr lang="cy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6889-4A06-D744-9D18-E24340224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noProof="0" dirty="0"/>
              <a:t>Bydd yr holl gynhwysion rydyn ni'n mynd i'w defnyddio ar gyfer ein caffis iogwrt wedi cael eu tyfu neu eu cynhyrchu ym Mhrydain.</a:t>
            </a:r>
          </a:p>
          <a:p>
            <a:r>
              <a:rPr lang="cy-GB" noProof="0" dirty="0"/>
              <a:t>Mae defnyddio cynhwysion sy'n cael eu tyfu ym Mhrydain yn un ffordd y gallwn ni ofalu am yr amgylchedd oherwydd mae'n lleihau pa mor bell y mae'n rhaid i'r bwyd deithio i gyrraedd ein platiau. Mae hyn yn lleihau'r angen am gludiant, gan leihau llygredd aer.</a:t>
            </a:r>
          </a:p>
          <a:p>
            <a:r>
              <a:rPr lang="cy-GB" noProof="0" dirty="0">
                <a:solidFill>
                  <a:srgbClr val="E85803"/>
                </a:solidFill>
              </a:rPr>
              <a:t>Cyn i ni ddechrau gwneud ein pwdinau baner iogwrt blasus ar gyfer ein caffis, rydyn ni'n mynd i ddysgu o ble mae ein holl gynhwysion wedi dod.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D1DB4-40D5-F648-834A-B17D3C3E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1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0BEB-087F-9444-8971-2E37A12E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Iogwrt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CE437-1836-BA43-86F0-ADED53AB7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1800200"/>
          </a:xfrm>
        </p:spPr>
        <p:txBody>
          <a:bodyPr/>
          <a:lstStyle/>
          <a:p>
            <a:r>
              <a:rPr lang="cy-GB" noProof="0" dirty="0"/>
              <a:t>Mae iogwrt yn gynnyrch llaeth.</a:t>
            </a:r>
          </a:p>
          <a:p>
            <a:r>
              <a:rPr lang="cy-GB" noProof="0" dirty="0">
                <a:solidFill>
                  <a:srgbClr val="E85803"/>
                </a:solidFill>
              </a:rPr>
              <a:t>O ble mae llaeth yn dod?</a:t>
            </a:r>
          </a:p>
          <a:p>
            <a:r>
              <a:rPr lang="cy-GB" noProof="0" dirty="0"/>
              <a:t>Daw llaeth o fuchod godro ac ychwanegir bacteria arbennig, diniwed i'w droi'n iogwrt.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3D5B2-3D93-8B47-8A7D-7624D08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1960EF-6AC1-1242-BC8B-054E727F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076" y="3742839"/>
            <a:ext cx="3465451" cy="23059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0177C62-254E-D842-AA3B-3AEDBD5EF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871" y="3739808"/>
            <a:ext cx="3528392" cy="234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8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007B-65E4-8B4B-9999-AF36D2CF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Ffrwyth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D9608-FBFB-1C43-93E4-240B817A8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noProof="0" dirty="0"/>
              <a:t>Faint o ffrwythau allwch chi feddwl amdanynt?</a:t>
            </a:r>
          </a:p>
          <a:p>
            <a:r>
              <a:rPr lang="cy-GB" noProof="0" dirty="0">
                <a:solidFill>
                  <a:srgbClr val="E85803"/>
                </a:solidFill>
              </a:rPr>
              <a:t>Ydych chi'n gwybod o ble mae ffrwythau'n dod?</a:t>
            </a:r>
          </a:p>
          <a:p>
            <a:r>
              <a:rPr lang="cy-GB" noProof="0" dirty="0"/>
              <a:t>Mae ffermwyr yn plannu ffrwythau a llysiau gan blannu hadau bach. Os rhoddir popeth sydd ei angen arnynt i fod yn iach, bydd yr hadau hyn yn tyfu i fod yn </a:t>
            </a:r>
            <a:br>
              <a:rPr lang="cy-GB" noProof="0" dirty="0"/>
            </a:br>
            <a:r>
              <a:rPr lang="cy-GB" noProof="0" dirty="0"/>
              <a:t>blanhigion a choed a fydd </a:t>
            </a:r>
            <a:br>
              <a:rPr lang="cy-GB" noProof="0" dirty="0"/>
            </a:br>
            <a:r>
              <a:rPr lang="cy-GB" noProof="0" dirty="0"/>
              <a:t>yn rhoi ffrwythau a llysiau inni.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C962C-D758-444F-9AF6-2E83D80E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DF118B8-0FC7-214D-8F9D-8D3DD64A2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70992" y="3018040"/>
            <a:ext cx="2509064" cy="33309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9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1607-69BA-CD4D-AAAB-C356C1CC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Rhannau o blanhigyn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4D3AF-7187-3948-A6A5-C558C535B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504056"/>
          </a:xfrm>
        </p:spPr>
        <p:txBody>
          <a:bodyPr/>
          <a:lstStyle/>
          <a:p>
            <a:r>
              <a:rPr lang="cy-GB" noProof="0" dirty="0"/>
              <a:t>Allwch chi enwi unrhyw un o rannau'r planhigyn hwn?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2F27C-C0B8-D945-8498-DA6D7A0E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38A881A-B7D5-0049-93C1-281281283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755" y="2132856"/>
            <a:ext cx="4238485" cy="38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0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379C4-31E0-034B-84D8-B742243A5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2492896"/>
            <a:ext cx="5184576" cy="2304256"/>
          </a:xfrm>
        </p:spPr>
        <p:txBody>
          <a:bodyPr/>
          <a:lstStyle/>
          <a:p>
            <a:pPr>
              <a:spcBef>
                <a:spcPts val="4000"/>
              </a:spcBef>
              <a:tabLst>
                <a:tab pos="4706938" algn="r"/>
              </a:tabLst>
            </a:pPr>
            <a:r>
              <a:rPr lang="cy-GB" noProof="0" dirty="0"/>
              <a:t>Blaguryn	Blodyn</a:t>
            </a:r>
          </a:p>
          <a:p>
            <a:pPr>
              <a:spcBef>
                <a:spcPts val="4000"/>
              </a:spcBef>
              <a:tabLst>
                <a:tab pos="4706938" algn="r"/>
              </a:tabLst>
            </a:pPr>
            <a:r>
              <a:rPr lang="cy-GB" noProof="0" dirty="0"/>
              <a:t>Bonnyn	Dail</a:t>
            </a:r>
          </a:p>
          <a:p>
            <a:pPr>
              <a:spcBef>
                <a:spcPts val="4000"/>
              </a:spcBef>
              <a:tabLst>
                <a:tab pos="4706938" algn="r"/>
              </a:tabLst>
            </a:pPr>
            <a:r>
              <a:rPr lang="cy-GB" noProof="0" dirty="0"/>
              <a:t>Hedyn	Gwraidd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AC205-E1D9-704F-8701-802E31B3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1745DF-400A-5F44-B1CD-C51FDE66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noProof="0" dirty="0"/>
              <a:t>Rhannau o blanhigyn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006E3C-8102-7D44-896E-57A58A21908B}"/>
              </a:ext>
            </a:extLst>
          </p:cNvPr>
          <p:cNvSpPr txBox="1">
            <a:spLocks/>
          </p:cNvSpPr>
          <p:nvPr/>
        </p:nvSpPr>
        <p:spPr>
          <a:xfrm>
            <a:off x="611560" y="1628801"/>
            <a:ext cx="792088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/>
              <a:t>Allwch chi enwi unrhyw un o rannau'r planhigyn hwn?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3CD8179-1397-E24E-9BFD-B39C297A5913}"/>
              </a:ext>
            </a:extLst>
          </p:cNvPr>
          <p:cNvSpPr txBox="1">
            <a:spLocks/>
          </p:cNvSpPr>
          <p:nvPr/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DF93F45-1CFC-244D-8C68-D9374458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755" y="2132856"/>
            <a:ext cx="4238278" cy="384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8B1136-CFCA-BE41-82F5-620D149D0563}"/>
              </a:ext>
            </a:extLst>
          </p:cNvPr>
          <p:cNvCxnSpPr>
            <a:cxnSpLocks/>
          </p:cNvCxnSpPr>
          <p:nvPr/>
        </p:nvCxnSpPr>
        <p:spPr>
          <a:xfrm flipV="1">
            <a:off x="3275856" y="2204864"/>
            <a:ext cx="1296144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6B537A-EFCE-154F-9FE5-50CB936CE8BB}"/>
              </a:ext>
            </a:extLst>
          </p:cNvPr>
          <p:cNvCxnSpPr>
            <a:cxnSpLocks/>
          </p:cNvCxnSpPr>
          <p:nvPr/>
        </p:nvCxnSpPr>
        <p:spPr>
          <a:xfrm>
            <a:off x="3131840" y="3501008"/>
            <a:ext cx="1296144" cy="86409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6963CE-017A-7A4F-AFAA-60B3A674E9B8}"/>
              </a:ext>
            </a:extLst>
          </p:cNvPr>
          <p:cNvCxnSpPr>
            <a:cxnSpLocks/>
          </p:cNvCxnSpPr>
          <p:nvPr/>
        </p:nvCxnSpPr>
        <p:spPr>
          <a:xfrm>
            <a:off x="2995654" y="4365104"/>
            <a:ext cx="1288314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74D807-AE44-C344-99F3-EF368D42C75B}"/>
              </a:ext>
            </a:extLst>
          </p:cNvPr>
          <p:cNvCxnSpPr>
            <a:cxnSpLocks/>
          </p:cNvCxnSpPr>
          <p:nvPr/>
        </p:nvCxnSpPr>
        <p:spPr>
          <a:xfrm flipH="1" flipV="1">
            <a:off x="4860032" y="2348880"/>
            <a:ext cx="1008112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FBB273-1F97-224E-A1A8-88EBDE2C27DE}"/>
              </a:ext>
            </a:extLst>
          </p:cNvPr>
          <p:cNvCxnSpPr>
            <a:cxnSpLocks/>
          </p:cNvCxnSpPr>
          <p:nvPr/>
        </p:nvCxnSpPr>
        <p:spPr>
          <a:xfrm flipH="1">
            <a:off x="5364088" y="3501008"/>
            <a:ext cx="936104" cy="216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C14A59-A441-A54D-87EE-414A943EC632}"/>
              </a:ext>
            </a:extLst>
          </p:cNvPr>
          <p:cNvCxnSpPr>
            <a:cxnSpLocks/>
          </p:cNvCxnSpPr>
          <p:nvPr/>
        </p:nvCxnSpPr>
        <p:spPr>
          <a:xfrm flipH="1">
            <a:off x="4572000" y="4365104"/>
            <a:ext cx="1152128" cy="108012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56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372F-CF67-6D47-B19F-4F97C2DB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Rhannau o goeden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DAAE0-A308-F248-A5E9-6B7022D96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432048"/>
          </a:xfrm>
        </p:spPr>
        <p:txBody>
          <a:bodyPr/>
          <a:lstStyle/>
          <a:p>
            <a:r>
              <a:rPr lang="cy-GB" noProof="0" dirty="0"/>
              <a:t>Allwch chi enwi unrhyw un o rannau'r goeden hon?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590DA-33D8-264F-9504-73CF3CD0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F37524F-EB50-5547-996C-97EF2E66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81" l="9982" r="100000">
                        <a14:foregroundMark x1="85957" y1="55833" x2="85957" y2="55833"/>
                        <a14:foregroundMark x1="90118" y1="64643" x2="90118" y2="64643"/>
                        <a14:foregroundMark x1="87558" y1="80357" x2="87558" y2="80357"/>
                        <a14:foregroundMark x1="96359" y1="69881" x2="96359" y2="69881"/>
                        <a14:foregroundMark x1="90598" y1="77262" x2="90598" y2="77262"/>
                        <a14:foregroundMark x1="89958" y1="77024" x2="89958" y2="77024"/>
                        <a14:foregroundMark x1="31206" y1="14375" x2="31206" y2="14375"/>
                        <a14:foregroundMark x1="31046" y1="16280" x2="31046" y2="16280"/>
                        <a14:foregroundMark x1="29126" y1="21280" x2="29126" y2="21280"/>
                        <a14:foregroundMark x1="45609" y1="7232" x2="45609" y2="7232"/>
                        <a14:foregroundMark x1="58252" y1="18423" x2="58252" y2="18423"/>
                        <a14:foregroundMark x1="81316" y1="18661" x2="81316" y2="18661"/>
                        <a14:foregroundMark x1="26085" y1="24613" x2="26085" y2="24613"/>
                        <a14:foregroundMark x1="68654" y1="13423" x2="68654" y2="13423"/>
                        <a14:foregroundMark x1="40328" y1="53452" x2="40328" y2="53452"/>
                        <a14:foregroundMark x1="51050" y1="60595" x2="51050" y2="60595"/>
                        <a14:foregroundMark x1="62412" y1="82738" x2="62412" y2="82738"/>
                        <a14:foregroundMark x1="38608" y1="57321" x2="38608" y2="57321"/>
                        <a14:foregroundMark x1="37688" y1="59196" x2="37688" y2="59196"/>
                        <a14:foregroundMark x1="39068" y1="55595" x2="39068" y2="55595"/>
                        <a14:foregroundMark x1="67954" y1="14137" x2="67954" y2="14137"/>
                        <a14:foregroundMark x1="63593" y1="81042" x2="63593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5639678" cy="379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9025366-4029-0646-B239-76188A66E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2636912"/>
            <a:ext cx="1297231" cy="122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217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35E34C7-8907-DE4E-815B-E43F18F26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81" l="9982" r="100000">
                        <a14:foregroundMark x1="85957" y1="55833" x2="85957" y2="55833"/>
                        <a14:foregroundMark x1="90118" y1="64643" x2="90118" y2="64643"/>
                        <a14:foregroundMark x1="87558" y1="80357" x2="87558" y2="80357"/>
                        <a14:foregroundMark x1="96359" y1="69881" x2="96359" y2="69881"/>
                        <a14:foregroundMark x1="90598" y1="77262" x2="90598" y2="77262"/>
                        <a14:foregroundMark x1="89958" y1="77024" x2="89958" y2="77024"/>
                        <a14:foregroundMark x1="31206" y1="14375" x2="31206" y2="14375"/>
                        <a14:foregroundMark x1="31046" y1="16280" x2="31046" y2="16280"/>
                        <a14:foregroundMark x1="29126" y1="21280" x2="29126" y2="21280"/>
                        <a14:foregroundMark x1="45609" y1="7232" x2="45609" y2="7232"/>
                        <a14:foregroundMark x1="58252" y1="18423" x2="58252" y2="18423"/>
                        <a14:foregroundMark x1="81316" y1="18661" x2="81316" y2="18661"/>
                        <a14:foregroundMark x1="26085" y1="24613" x2="26085" y2="24613"/>
                        <a14:foregroundMark x1="68654" y1="13423" x2="68654" y2="13423"/>
                        <a14:foregroundMark x1="40328" y1="53452" x2="40328" y2="53452"/>
                        <a14:foregroundMark x1="51050" y1="60595" x2="51050" y2="60595"/>
                        <a14:foregroundMark x1="62412" y1="82738" x2="62412" y2="82738"/>
                        <a14:foregroundMark x1="38608" y1="57321" x2="38608" y2="57321"/>
                        <a14:foregroundMark x1="37688" y1="59196" x2="37688" y2="59196"/>
                        <a14:foregroundMark x1="39068" y1="55595" x2="39068" y2="55595"/>
                        <a14:foregroundMark x1="67954" y1="14137" x2="67954" y2="14137"/>
                        <a14:foregroundMark x1="63593" y1="81042" x2="63593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5639678" cy="379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38D10AF-563A-A24F-BC92-C4AB451F5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2636912"/>
            <a:ext cx="1297231" cy="122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FC73C-3EEA-5F44-B8DF-7F2747DD1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2780928"/>
            <a:ext cx="864096" cy="360040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cy-GB" sz="1800" noProof="0" dirty="0"/>
              <a:t>Brigyn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045CD-B8FA-D547-B0B8-653561A7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FFDB55-DF78-F341-B8BF-D85B246D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noProof="0" dirty="0"/>
              <a:t>Rhannau o goeden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EEAF8E-6344-D144-A85F-CDADFC446ADB}"/>
              </a:ext>
            </a:extLst>
          </p:cNvPr>
          <p:cNvSpPr txBox="1">
            <a:spLocks/>
          </p:cNvSpPr>
          <p:nvPr/>
        </p:nvSpPr>
        <p:spPr>
          <a:xfrm>
            <a:off x="611560" y="1628801"/>
            <a:ext cx="79208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Allwch chi enwi unrhyw un o rannau'r goeden hon? </a:t>
            </a:r>
            <a:endParaRPr lang="cy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984F37A-F2CA-D54F-AB58-2D4D8CA2CD94}"/>
              </a:ext>
            </a:extLst>
          </p:cNvPr>
          <p:cNvSpPr txBox="1">
            <a:spLocks/>
          </p:cNvSpPr>
          <p:nvPr/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C05AA3-2749-4349-A0C6-9FCE7AFEF715}"/>
              </a:ext>
            </a:extLst>
          </p:cNvPr>
          <p:cNvSpPr txBox="1">
            <a:spLocks/>
          </p:cNvSpPr>
          <p:nvPr/>
        </p:nvSpPr>
        <p:spPr>
          <a:xfrm>
            <a:off x="5004048" y="2340259"/>
            <a:ext cx="815111" cy="440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cy-GB" sz="1800"/>
              <a:t>Dail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60B33A-7412-9D44-81A6-7B2B2DD4E57A}"/>
              </a:ext>
            </a:extLst>
          </p:cNvPr>
          <p:cNvSpPr txBox="1">
            <a:spLocks/>
          </p:cNvSpPr>
          <p:nvPr/>
        </p:nvSpPr>
        <p:spPr>
          <a:xfrm>
            <a:off x="6012160" y="5373216"/>
            <a:ext cx="108012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cy-GB" sz="1800"/>
              <a:t>Hedyn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1C00EA1-28DE-A541-AC7F-87BDEB76CC31}"/>
              </a:ext>
            </a:extLst>
          </p:cNvPr>
          <p:cNvSpPr txBox="1">
            <a:spLocks/>
          </p:cNvSpPr>
          <p:nvPr/>
        </p:nvSpPr>
        <p:spPr>
          <a:xfrm>
            <a:off x="6804248" y="2276872"/>
            <a:ext cx="936104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cy-GB" sz="1800" dirty="0"/>
              <a:t>Blodyn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FD7BD7A-304B-0540-BABD-4DA37E2DE32C}"/>
              </a:ext>
            </a:extLst>
          </p:cNvPr>
          <p:cNvSpPr txBox="1">
            <a:spLocks/>
          </p:cNvSpPr>
          <p:nvPr/>
        </p:nvSpPr>
        <p:spPr>
          <a:xfrm>
            <a:off x="2179407" y="4437112"/>
            <a:ext cx="1888537" cy="438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cy-GB" sz="1800"/>
              <a:t>Canghennau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9D9DA32-F5AD-7E44-A198-343BC69EAECD}"/>
              </a:ext>
            </a:extLst>
          </p:cNvPr>
          <p:cNvSpPr txBox="1">
            <a:spLocks/>
          </p:cNvSpPr>
          <p:nvPr/>
        </p:nvSpPr>
        <p:spPr>
          <a:xfrm>
            <a:off x="4283968" y="4437112"/>
            <a:ext cx="1008112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cy-GB" sz="1800" dirty="0"/>
              <a:t>Boncyff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662B86-80D0-904B-933E-A71F03492F14}"/>
              </a:ext>
            </a:extLst>
          </p:cNvPr>
          <p:cNvSpPr txBox="1">
            <a:spLocks/>
          </p:cNvSpPr>
          <p:nvPr/>
        </p:nvSpPr>
        <p:spPr>
          <a:xfrm>
            <a:off x="6300192" y="4077072"/>
            <a:ext cx="1469876" cy="514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cy-GB" sz="1800"/>
              <a:t>Ffrwyth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9963F8A-E69C-4847-BD8A-7B19DA9A3B58}"/>
              </a:ext>
            </a:extLst>
          </p:cNvPr>
          <p:cNvSpPr txBox="1">
            <a:spLocks/>
          </p:cNvSpPr>
          <p:nvPr/>
        </p:nvSpPr>
        <p:spPr>
          <a:xfrm>
            <a:off x="4427984" y="4941168"/>
            <a:ext cx="1312473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</a:pPr>
            <a:r>
              <a:rPr lang="cy-GB" sz="1800" dirty="0"/>
              <a:t>Gwreiddiau</a:t>
            </a:r>
          </a:p>
        </p:txBody>
      </p:sp>
    </p:spTree>
    <p:extLst>
      <p:ext uri="{BB962C8B-B14F-4D97-AF65-F5344CB8AC3E}">
        <p14:creationId xmlns:p14="http://schemas.microsoft.com/office/powerpoint/2010/main" val="36689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0660-230D-5B42-A967-E42DCEEC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O ble mae afalau yn dod?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31BB1-5EEF-7747-B885-0C195FD2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648072"/>
          </a:xfrm>
        </p:spPr>
        <p:txBody>
          <a:bodyPr/>
          <a:lstStyle/>
          <a:p>
            <a:r>
              <a:rPr lang="cy-GB" noProof="0" dirty="0"/>
              <a:t>Mae afalau yn tyfu ar goed afal.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C9317-2917-4F47-B0DD-03AADD61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EA084A-1D15-9F47-9DAB-C664416A8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445549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4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Bef>
            <a:spcPts val="800"/>
          </a:spcBef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rming STEMterprise PowerPoint template.pptx" id="{B4345F3A-90BC-054B-8BE5-CDA6DAFD23AF}" vid="{8ECE7784-2AF3-5E43-87C7-518CB51671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2271</TotalTime>
  <Words>386</Words>
  <Application>Microsoft Macintosh PowerPoint</Application>
  <PresentationFormat>On-screen Show (4:3)</PresentationFormat>
  <Paragraphs>63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1_Office Theme</vt:lpstr>
      <vt:lpstr>Cam 2: O ble Mae ein Cynhwysion yn Dod? </vt:lpstr>
      <vt:lpstr>O ble mae ein cynhwysion yn dod?</vt:lpstr>
      <vt:lpstr>Iogwrt </vt:lpstr>
      <vt:lpstr>Ffrwyth </vt:lpstr>
      <vt:lpstr>Rhannau o blanhigyn</vt:lpstr>
      <vt:lpstr>Rhannau o blanhigyn</vt:lpstr>
      <vt:lpstr>Rhannau o goeden</vt:lpstr>
      <vt:lpstr>Rhannau o goeden</vt:lpstr>
      <vt:lpstr>O ble mae afalau yn dod?</vt:lpstr>
      <vt:lpstr>O ble mae gellyg yn dod?</vt:lpstr>
      <vt:lpstr>O ble mae mefus yn dod?</vt:lpstr>
      <vt:lpstr>O ble mae grawnwin yn dod? </vt:lpstr>
      <vt:lpstr>O ble mae mafon yn dod?</vt:lpstr>
      <vt:lpstr>Gadewch i ni archwilio rhai hadau!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Smith</dc:creator>
  <cp:lastModifiedBy>Nick Smith</cp:lastModifiedBy>
  <cp:revision>228</cp:revision>
  <dcterms:created xsi:type="dcterms:W3CDTF">2019-10-23T13:59:40Z</dcterms:created>
  <dcterms:modified xsi:type="dcterms:W3CDTF">2020-09-24T10:46:27Z</dcterms:modified>
</cp:coreProperties>
</file>